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402" r:id="rId3"/>
    <p:sldId id="414" r:id="rId4"/>
    <p:sldId id="415" r:id="rId5"/>
    <p:sldId id="403" r:id="rId6"/>
    <p:sldId id="404" r:id="rId7"/>
    <p:sldId id="372" r:id="rId8"/>
    <p:sldId id="406" r:id="rId9"/>
    <p:sldId id="407" r:id="rId10"/>
    <p:sldId id="408" r:id="rId11"/>
    <p:sldId id="410" r:id="rId12"/>
    <p:sldId id="409" r:id="rId13"/>
    <p:sldId id="412" r:id="rId14"/>
    <p:sldId id="411" r:id="rId15"/>
    <p:sldId id="413" r:id="rId16"/>
    <p:sldId id="388" r:id="rId17"/>
    <p:sldId id="297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67AD747A-A3F4-D246-8A3F-95624A7631D7}">
          <p14:sldIdLst>
            <p14:sldId id="256"/>
          </p14:sldIdLst>
        </p14:section>
        <p14:section name="라이브러리 선정" id="{B8DBB35E-6422-134D-B08C-AF7B8F88124F}">
          <p14:sldIdLst>
            <p14:sldId id="402"/>
            <p14:sldId id="414"/>
            <p14:sldId id="415"/>
            <p14:sldId id="403"/>
            <p14:sldId id="404"/>
            <p14:sldId id="372"/>
            <p14:sldId id="406"/>
            <p14:sldId id="407"/>
            <p14:sldId id="408"/>
            <p14:sldId id="410"/>
            <p14:sldId id="409"/>
            <p14:sldId id="412"/>
            <p14:sldId id="411"/>
            <p14:sldId id="413"/>
            <p14:sldId id="388"/>
          </p14:sldIdLst>
        </p14:section>
        <p14:section name="끝!" id="{4B0DF483-5139-6142-898A-A4D81EB5BBE2}">
          <p14:sldIdLst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F2FF"/>
    <a:srgbClr val="EFF900"/>
    <a:srgbClr val="FFFFFF"/>
    <a:srgbClr val="6E07F3"/>
    <a:srgbClr val="000000"/>
    <a:srgbClr val="291C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45"/>
    <p:restoredTop sz="88971"/>
  </p:normalViewPr>
  <p:slideViewPr>
    <p:cSldViewPr snapToGrid="0">
      <p:cViewPr varScale="1">
        <p:scale>
          <a:sx n="105" d="100"/>
          <a:sy n="105" d="100"/>
        </p:scale>
        <p:origin x="200" y="1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CFA377-D803-A44A-8DF4-C55136B793A7}" type="datetimeFigureOut">
              <a:rPr kumimoji="1" lang="ko-Kore-KR" altLang="en-US" smtClean="0"/>
              <a:t>2023. 7. 16.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85A91-9C69-A643-BFCC-880E9D67FED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8290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778366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634531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113206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06158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51258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76089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07873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873800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5199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06845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75419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3522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52684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D85A91-9C69-A643-BFCC-880E9D67FED0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74991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DBFB79-F831-F616-43C0-008071C95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8D2E7E-5F92-DB55-2E19-F8B08B434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136F14-50EB-2D71-26BD-1E8CDB761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8FADAC-BAE3-8878-DA5C-9BEBB8450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62293C-0DB8-4B8A-E2AD-573BBDA1A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6994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C9E248-1DAD-CAE5-CBC4-519694761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C33207B-EA41-9D95-4F3E-0606D17FE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7ACF76-1C97-8023-9CAC-358836A6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53EFE3-A562-3173-6E50-4DDEB2316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D58F5A-5857-D313-7525-2BF37E951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81769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AFE9774-E199-1001-72EB-C4F045B9E6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2BD263-28C7-E1A5-6C2A-613D3470B4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43D80E-48E8-06B2-D8B0-6461561BA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FFD875-E2CC-0D46-F8A3-5A4F9FC75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97F932-C86C-C4EF-82C6-8EFC9FF0A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0281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48E262-AB42-D02E-17E9-89C5DDDE1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06D9D8-0E02-AB77-5757-07234D3A3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2A176E-CB74-0538-FE63-875D72923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D47528-0E3C-51FF-F679-120F6302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3FF9E7-5B24-F74A-0986-8EF77BA52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9334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1BDEAB-F390-49B7-6CD9-0525C8D59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B3E9E0-F6A6-BC0B-8FDC-A3EE17271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A3F802-112E-8C1B-92FC-D2BC31766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1ACC3F-0B43-AE03-570A-509E83E23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5C8B2-4C98-A92F-430C-8A27A9882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57608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4E19B-BB4E-B377-9675-4DE61A833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8FE988-3FE1-A04E-1995-570E310B7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4B8A09-5E52-0456-9A3D-9F395FDB88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B82E9C-5DAB-6093-4010-A65D77D3F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2D937E-4C97-AEA2-5809-C28567F9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7DD5C-0D18-071D-7176-27BF88F66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8076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F15881-3D56-11B8-9298-9795A4210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50B180-1B8B-4E6C-BB8B-36C5FCDDD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86B824-7F86-E59A-23F6-E3700852F1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25FECE-4FDF-02AF-40FE-91DBDB3331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B89D92A-9218-E7A2-8156-AA3955F34A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0967EA-49B7-F822-BE1D-526FFEB35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9FA5729-2F7B-BB80-FF08-486CFD84D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AD60FD2-25C6-4CB0-B1F9-B800EEE99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48899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2783DB-5EBF-21B5-0172-EB4E87BA2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4B23613-061C-A622-387A-18450336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453496C-E096-E942-57E3-62479E3BA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25F6EA-A4E1-5BF2-1D0B-8835224C2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24527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F9940C-0E3F-39AC-B6AC-17D57FF74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65FD076-00BC-6F01-B33C-4670DF91F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8A81C7-DC21-D89A-36AB-72A1406A8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16255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F45AE8-A08A-5E6B-4614-FC94D5197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673D86-90FF-242C-F40C-6414C19FE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5BA930-C48D-97D1-3311-2954AA88A7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479910-F678-27B8-9346-C30424010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CC9E5F-C6F9-735F-A96D-16AF806A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19A689-75C4-8998-648F-8A1945820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3740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7BBDEC-7130-40D9-02C5-E92547F29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FC73F14-0CD8-BBB4-57A3-8EDE46273D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D2ED969-5067-C950-5A1E-954D5D809F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93AFC4-1C62-74F0-DDFF-BB08B4F73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971894-7C2B-C092-1038-B3BB8A6CE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3E8544-B92B-5BF5-0335-708884F01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2546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77C77C7-BD84-9C3F-FE84-D10696088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A8287D-0CB1-82F9-69AB-A134D2628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D34A0F-2AAD-B494-290F-394B55D04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A81D7-0D4B-014C-B9BC-7ACE0C3268AD}" type="datetimeFigureOut">
              <a:rPr kumimoji="1" lang="ko-KR" altLang="en-US" smtClean="0"/>
              <a:t>2023. 7. 16.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BBB761-A9D9-2A31-ED46-959D0BF97E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CBEA8A-DDAF-433D-7536-4F937AA59E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F9A5C-DFE8-BA42-8D01-1F37A48C54B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15751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nimate.style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wiperjs.com/demo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3protv.com/membership/intro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.elsword.nexon.com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pmjs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D10421-BD54-422A-F87A-F36FD8B6C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1635" y="1464365"/>
            <a:ext cx="9144000" cy="974035"/>
          </a:xfrm>
        </p:spPr>
        <p:txBody>
          <a:bodyPr anchor="t"/>
          <a:lstStyle/>
          <a:p>
            <a:pPr algn="l"/>
            <a:r>
              <a:rPr kumimoji="1" lang="en-US" altLang="ko-KR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React </a:t>
            </a:r>
            <a:r>
              <a:rPr kumimoji="1" lang="ko-KR" altLang="en-US" b="1" dirty="0" err="1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가즈아</a:t>
            </a:r>
            <a:r>
              <a:rPr kumimoji="1" lang="en-US" altLang="ko-KR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!</a:t>
            </a:r>
            <a:endParaRPr kumimoji="1" lang="ko-KR" altLang="en-US" sz="4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13174E6-DBA5-4952-5688-8AA9A4787F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3635" y="5499652"/>
            <a:ext cx="6122504" cy="799657"/>
          </a:xfrm>
        </p:spPr>
        <p:txBody>
          <a:bodyPr anchor="t">
            <a:normAutofit/>
          </a:bodyPr>
          <a:lstStyle/>
          <a:p>
            <a:pPr algn="r"/>
            <a:r>
              <a:rPr kumimoji="1" lang="ko-KR" altLang="en-US" sz="22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고유정</a:t>
            </a:r>
            <a:r>
              <a:rPr kumimoji="1" lang="en-US" altLang="ko-KR" sz="22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sz="22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이은빈</a:t>
            </a:r>
            <a:r>
              <a:rPr kumimoji="1" lang="en-US" altLang="ko-KR" sz="22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sz="22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ko-KR" altLang="en-US" sz="22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조윤상</a:t>
            </a:r>
            <a:r>
              <a:rPr kumimoji="1" lang="en-US" altLang="ko-KR" sz="22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sz="22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ko-KR" altLang="en-US" sz="22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최혜리</a:t>
            </a:r>
            <a:r>
              <a:rPr kumimoji="1" lang="en-US" altLang="ko-KR" sz="22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sz="22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ko-KR" altLang="en-US" sz="22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조하늘</a:t>
            </a:r>
            <a:endParaRPr kumimoji="1" lang="en-US" altLang="ko-KR" sz="22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r"/>
            <a:r>
              <a:rPr kumimoji="1" lang="ko-KR" altLang="en-US" sz="16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참고 서적</a:t>
            </a:r>
            <a:r>
              <a:rPr kumimoji="1" lang="en-US" altLang="ko-KR" sz="16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</a:t>
            </a:r>
            <a:r>
              <a:rPr kumimoji="1" lang="ko-KR" altLang="en-US" sz="16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모던 자바스크립트로 배우는 </a:t>
            </a:r>
            <a:r>
              <a:rPr kumimoji="1" lang="ko-KR" altLang="en-US" sz="16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리액트</a:t>
            </a:r>
            <a:r>
              <a:rPr kumimoji="1" lang="ko-KR" altLang="en-US" sz="16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입문 </a:t>
            </a:r>
            <a:r>
              <a:rPr kumimoji="1" lang="en-US" altLang="ko-KR" sz="16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</a:t>
            </a:r>
            <a:r>
              <a:rPr kumimoji="1" lang="ko-KR" altLang="en-US" sz="16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한빛미디어</a:t>
            </a:r>
            <a:r>
              <a:rPr kumimoji="1" lang="en-US" altLang="ko-KR" sz="16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)</a:t>
            </a:r>
          </a:p>
          <a:p>
            <a:pPr algn="r"/>
            <a:endParaRPr kumimoji="1" lang="en-US" altLang="ko-KR" sz="1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319B10-EB70-323B-4E8F-FB553359AE1A}"/>
              </a:ext>
            </a:extLst>
          </p:cNvPr>
          <p:cNvSpPr txBox="1"/>
          <p:nvPr/>
        </p:nvSpPr>
        <p:spPr>
          <a:xfrm>
            <a:off x="821635" y="1085339"/>
            <a:ext cx="542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2023</a:t>
            </a:r>
            <a:r>
              <a:rPr kumimoji="1" lang="ko-KR" altLang="en-US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년에도 </a:t>
            </a:r>
            <a:r>
              <a:rPr kumimoji="1" lang="ko-KR" altLang="en-US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우상향</a:t>
            </a:r>
            <a:r>
              <a:rPr kumimoji="1" lang="ko-KR" altLang="en-US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스터디 📈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605F1BF2-D900-5583-DFFD-838ED5E9C10D}"/>
              </a:ext>
            </a:extLst>
          </p:cNvPr>
          <p:cNvSpPr txBox="1">
            <a:spLocks/>
          </p:cNvSpPr>
          <p:nvPr/>
        </p:nvSpPr>
        <p:spPr>
          <a:xfrm>
            <a:off x="821635" y="2414954"/>
            <a:ext cx="9144000" cy="8861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en-US" altLang="ko-KR" sz="36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</a:t>
            </a:r>
            <a:r>
              <a:rPr kumimoji="1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r>
              <a:rPr kumimoji="1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라이브러리 활용</a:t>
            </a:r>
            <a:endParaRPr kumimoji="1" lang="ko-KR" altLang="en-US" sz="36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65170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스크롤 애니메이션</a:t>
            </a:r>
            <a:endParaRPr kumimoji="1" lang="ko-KR" altLang="en-US" sz="16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3" name="표 10">
            <a:extLst>
              <a:ext uri="{FF2B5EF4-FFF2-40B4-BE49-F238E27FC236}">
                <a16:creationId xmlns:a16="http://schemas.microsoft.com/office/drawing/2014/main" id="{65440F8E-78D5-14DB-CA4D-1E1AE427F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5797813"/>
              </p:ext>
            </p:extLst>
          </p:nvPr>
        </p:nvGraphicFramePr>
        <p:xfrm>
          <a:off x="956532" y="1475600"/>
          <a:ext cx="10311832" cy="495500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0311832">
                  <a:extLst>
                    <a:ext uri="{9D8B030D-6E8A-4147-A177-3AD203B41FA5}">
                      <a16:colId xmlns:a16="http://schemas.microsoft.com/office/drawing/2014/main" val="140611739"/>
                    </a:ext>
                  </a:extLst>
                </a:gridCol>
              </a:tblGrid>
              <a:tr h="60740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내가 스크롤을 움직일 때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</a:t>
                      </a:r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원하는 요소의 투명도가 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0%</a:t>
                      </a:r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-&gt;</a:t>
                      </a:r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100%</a:t>
                      </a:r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로 변해야 한다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!</a:t>
                      </a:r>
                      <a:endParaRPr lang="ko-Kore-KR" altLang="en-US" sz="1800" dirty="0">
                        <a:solidFill>
                          <a:srgbClr val="4EF2FF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582838"/>
                  </a:ext>
                </a:extLst>
              </a:tr>
              <a:tr h="4131570">
                <a:tc>
                  <a:txBody>
                    <a:bodyPr/>
                    <a:lstStyle/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963166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553DFEA2-AF53-9B2C-6F9B-1B35A19F8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761" y="3861607"/>
            <a:ext cx="4241631" cy="1520793"/>
          </a:xfrm>
          <a:prstGeom prst="rect">
            <a:avLst/>
          </a:prstGeom>
        </p:spPr>
      </p:pic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4E6A9EE8-54F1-1F84-8031-AE5B0C54E6B7}"/>
              </a:ext>
            </a:extLst>
          </p:cNvPr>
          <p:cNvSpPr/>
          <p:nvPr/>
        </p:nvSpPr>
        <p:spPr>
          <a:xfrm>
            <a:off x="3038493" y="2492821"/>
            <a:ext cx="6115014" cy="668545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ko-KR" altLang="en-US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이쯤에서</a:t>
            </a: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..</a:t>
            </a:r>
            <a:r>
              <a:rPr kumimoji="1" lang="ko-KR" altLang="en-US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스크롤을 한다면</a:t>
            </a: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r>
              <a:rPr kumimoji="1" lang="ko-KR" altLang="en-US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아래 버튼이 </a:t>
            </a: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fade-in </a:t>
            </a:r>
            <a:r>
              <a:rPr kumimoji="1" lang="ko-KR" altLang="en-US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효과로 출력</a:t>
            </a: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262253-CC12-2556-7BF6-F7CFDFFFB3F0}"/>
              </a:ext>
            </a:extLst>
          </p:cNvPr>
          <p:cNvSpPr txBox="1"/>
          <p:nvPr/>
        </p:nvSpPr>
        <p:spPr>
          <a:xfrm>
            <a:off x="5803392" y="4421948"/>
            <a:ext cx="52516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sz="2000" dirty="0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=</a:t>
            </a:r>
            <a:r>
              <a:rPr kumimoji="1" lang="ko-Kore-KR" altLang="en-US" sz="2000" dirty="0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ore-KR" sz="2000" dirty="0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React</a:t>
            </a:r>
            <a:r>
              <a:rPr kumimoji="1" lang="ko-Kore-KR" altLang="en-US" sz="2000" dirty="0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ore-KR" sz="2000" dirty="0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Animate On Scroll + </a:t>
            </a:r>
            <a:r>
              <a:rPr kumimoji="1" lang="en-US" altLang="ko-Kore-KR" sz="2000" dirty="0" err="1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Animate.css</a:t>
            </a:r>
            <a:endParaRPr lang="ko-Kore-KR" altLang="en-US" sz="20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1468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스크롤 애니메이션</a:t>
            </a:r>
            <a:endParaRPr kumimoji="1" lang="ko-KR" altLang="en-US" sz="16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3" name="표 10">
            <a:extLst>
              <a:ext uri="{FF2B5EF4-FFF2-40B4-BE49-F238E27FC236}">
                <a16:creationId xmlns:a16="http://schemas.microsoft.com/office/drawing/2014/main" id="{65440F8E-78D5-14DB-CA4D-1E1AE427F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9498974"/>
              </p:ext>
            </p:extLst>
          </p:nvPr>
        </p:nvGraphicFramePr>
        <p:xfrm>
          <a:off x="956532" y="1475600"/>
          <a:ext cx="10311832" cy="495500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0311832">
                  <a:extLst>
                    <a:ext uri="{9D8B030D-6E8A-4147-A177-3AD203B41FA5}">
                      <a16:colId xmlns:a16="http://schemas.microsoft.com/office/drawing/2014/main" val="140611739"/>
                    </a:ext>
                  </a:extLst>
                </a:gridCol>
              </a:tblGrid>
              <a:tr h="60740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진입 또는 진출에 사용할 애니메이션 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CSS</a:t>
                      </a:r>
                      <a:r>
                        <a:rPr lang="ko-KR" altLang="en-US" sz="1800" dirty="0" err="1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를</a:t>
                      </a:r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갖고 있어야 한다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!</a:t>
                      </a:r>
                      <a:endParaRPr lang="ko-Kore-KR" altLang="en-US" sz="1800" dirty="0">
                        <a:solidFill>
                          <a:srgbClr val="4EF2FF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582838"/>
                  </a:ext>
                </a:extLst>
              </a:tr>
              <a:tr h="4131570">
                <a:tc>
                  <a:txBody>
                    <a:bodyPr/>
                    <a:lstStyle/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9631666"/>
                  </a:ext>
                </a:extLst>
              </a:tr>
            </a:tbl>
          </a:graphicData>
        </a:graphic>
      </p:graphicFrame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E5BCB60E-BE7A-0251-D01D-07A592512278}"/>
              </a:ext>
            </a:extLst>
          </p:cNvPr>
          <p:cNvSpPr/>
          <p:nvPr/>
        </p:nvSpPr>
        <p:spPr>
          <a:xfrm>
            <a:off x="3038493" y="2702236"/>
            <a:ext cx="6115014" cy="668545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en" altLang="ko-KR" sz="2000" b="1" dirty="0">
                <a:solidFill>
                  <a:srgbClr val="EFF9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kumimoji="1" lang="en" altLang="ko-KR" sz="2000" b="1" dirty="0" err="1">
                <a:solidFill>
                  <a:srgbClr val="EFF9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animate.style</a:t>
            </a:r>
            <a:r>
              <a:rPr kumimoji="1" lang="en" altLang="ko-KR" sz="2000" b="1" dirty="0">
                <a:solidFill>
                  <a:srgbClr val="EFF9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kumimoji="1" lang="en-US" altLang="ko-KR" sz="2000" b="1" dirty="0">
              <a:solidFill>
                <a:srgbClr val="EFF9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BFC0FAC-FD1E-2546-5BB2-1495DD391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0867" y="4058982"/>
            <a:ext cx="3538284" cy="107686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96333A8-7F73-7200-7621-39CEDDEBEC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1182" y="3600597"/>
            <a:ext cx="1289596" cy="243444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C636C9C-5CE7-B0BA-FE38-D8C3B60B24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04115" y="3600597"/>
            <a:ext cx="1308840" cy="24344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2D1A07-91B4-EDE8-3C52-D6EF1569D059}"/>
              </a:ext>
            </a:extLst>
          </p:cNvPr>
          <p:cNvSpPr txBox="1"/>
          <p:nvPr/>
        </p:nvSpPr>
        <p:spPr>
          <a:xfrm>
            <a:off x="3064447" y="2316929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ore-KR" altLang="en-US" sz="1600" dirty="0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미리 만들어 둔 다수의 애니메이션을 제공</a:t>
            </a:r>
            <a:endParaRPr lang="ko-Kore-KR" altLang="en-US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5871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스크롤 애니메이션</a:t>
            </a:r>
            <a:endParaRPr kumimoji="1" lang="ko-KR" altLang="en-US" sz="16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3" name="표 10">
            <a:extLst>
              <a:ext uri="{FF2B5EF4-FFF2-40B4-BE49-F238E27FC236}">
                <a16:creationId xmlns:a16="http://schemas.microsoft.com/office/drawing/2014/main" id="{65440F8E-78D5-14DB-CA4D-1E1AE427F77E}"/>
              </a:ext>
            </a:extLst>
          </p:cNvPr>
          <p:cNvGraphicFramePr>
            <a:graphicFrameLocks noGrp="1"/>
          </p:cNvGraphicFramePr>
          <p:nvPr/>
        </p:nvGraphicFramePr>
        <p:xfrm>
          <a:off x="956532" y="1475600"/>
          <a:ext cx="10311832" cy="495500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0311832">
                  <a:extLst>
                    <a:ext uri="{9D8B030D-6E8A-4147-A177-3AD203B41FA5}">
                      <a16:colId xmlns:a16="http://schemas.microsoft.com/office/drawing/2014/main" val="140611739"/>
                    </a:ext>
                  </a:extLst>
                </a:gridCol>
              </a:tblGrid>
              <a:tr h="60740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내가 스크롤을 움직일 때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</a:t>
                      </a:r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원하는 요소의 투명도가 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0%</a:t>
                      </a:r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-&gt;</a:t>
                      </a:r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100%</a:t>
                      </a:r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로 변해야 한다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!</a:t>
                      </a:r>
                      <a:endParaRPr lang="ko-Kore-KR" altLang="en-US" sz="1800" dirty="0">
                        <a:solidFill>
                          <a:srgbClr val="4EF2FF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582838"/>
                  </a:ext>
                </a:extLst>
              </a:tr>
              <a:tr h="4131570">
                <a:tc>
                  <a:txBody>
                    <a:bodyPr/>
                    <a:lstStyle/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9631666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045DE5CD-8898-F71F-5B00-2985C5D50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017" y="2276622"/>
            <a:ext cx="4986759" cy="3937957"/>
          </a:xfrm>
          <a:prstGeom prst="rect">
            <a:avLst/>
          </a:prstGeom>
        </p:spPr>
      </p:pic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612E2466-A15C-9E88-9ED0-840D8EDF6972}"/>
              </a:ext>
            </a:extLst>
          </p:cNvPr>
          <p:cNvSpPr/>
          <p:nvPr/>
        </p:nvSpPr>
        <p:spPr>
          <a:xfrm>
            <a:off x="2921102" y="2389002"/>
            <a:ext cx="1697197" cy="226876"/>
          </a:xfrm>
          <a:prstGeom prst="roundRect">
            <a:avLst>
              <a:gd name="adj" fmla="val 7206"/>
            </a:avLst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12854143-B61F-C291-45A0-1C1CEACB2AD2}"/>
              </a:ext>
            </a:extLst>
          </p:cNvPr>
          <p:cNvSpPr/>
          <p:nvPr/>
        </p:nvSpPr>
        <p:spPr>
          <a:xfrm>
            <a:off x="1543714" y="2608921"/>
            <a:ext cx="1963415" cy="226876"/>
          </a:xfrm>
          <a:prstGeom prst="roundRect">
            <a:avLst>
              <a:gd name="adj" fmla="val 7206"/>
            </a:avLst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9" name="구부러진 연결선[U] 8">
            <a:extLst>
              <a:ext uri="{FF2B5EF4-FFF2-40B4-BE49-F238E27FC236}">
                <a16:creationId xmlns:a16="http://schemas.microsoft.com/office/drawing/2014/main" id="{D5D33CC8-EE11-A66C-0D39-B9A189AC0ED1}"/>
              </a:ext>
            </a:extLst>
          </p:cNvPr>
          <p:cNvCxnSpPr>
            <a:cxnSpLocks/>
          </p:cNvCxnSpPr>
          <p:nvPr/>
        </p:nvCxnSpPr>
        <p:spPr>
          <a:xfrm>
            <a:off x="4618299" y="2502440"/>
            <a:ext cx="2263157" cy="333357"/>
          </a:xfrm>
          <a:prstGeom prst="curvedConnector3">
            <a:avLst/>
          </a:prstGeom>
          <a:ln w="44450" cap="rnd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구부러진 연결선[U] 10">
            <a:extLst>
              <a:ext uri="{FF2B5EF4-FFF2-40B4-BE49-F238E27FC236}">
                <a16:creationId xmlns:a16="http://schemas.microsoft.com/office/drawing/2014/main" id="{A4EA01D8-989F-871D-E58C-EF4DD55BFAD7}"/>
              </a:ext>
            </a:extLst>
          </p:cNvPr>
          <p:cNvCxnSpPr>
            <a:cxnSpLocks/>
          </p:cNvCxnSpPr>
          <p:nvPr/>
        </p:nvCxnSpPr>
        <p:spPr>
          <a:xfrm>
            <a:off x="3553428" y="2745509"/>
            <a:ext cx="3167655" cy="1676020"/>
          </a:xfrm>
          <a:prstGeom prst="curvedConnector3">
            <a:avLst/>
          </a:prstGeom>
          <a:ln w="44450" cap="rnd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18D190CD-1B57-D3FD-36BF-CE0571288739}"/>
              </a:ext>
            </a:extLst>
          </p:cNvPr>
          <p:cNvSpPr/>
          <p:nvPr/>
        </p:nvSpPr>
        <p:spPr>
          <a:xfrm>
            <a:off x="7097568" y="2302080"/>
            <a:ext cx="4547281" cy="1368747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ko-KR" altLang="en-US" sz="2000" b="1" dirty="0">
                <a:solidFill>
                  <a:srgbClr val="EFF9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페이지 진입 애니메이션</a:t>
            </a:r>
            <a:endParaRPr kumimoji="1" lang="en-US" altLang="ko-KR" sz="2000" b="1" dirty="0">
              <a:solidFill>
                <a:srgbClr val="EFF9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>
              <a:lnSpc>
                <a:spcPct val="130000"/>
              </a:lnSpc>
            </a:pPr>
            <a:r>
              <a:rPr kumimoji="1" lang="en-US" altLang="ko-KR" sz="1600" b="1" dirty="0" err="1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animatedIn</a:t>
            </a: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=“</a:t>
            </a:r>
            <a:r>
              <a:rPr kumimoji="1" lang="en-US" altLang="ko-KR" sz="1600" b="1" dirty="0" err="1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animate.css</a:t>
            </a:r>
            <a:r>
              <a:rPr kumimoji="1" lang="ko-KR" altLang="en-US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 제공하는 클래스명</a:t>
            </a: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”</a:t>
            </a: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146D7006-5C49-F62C-66DC-5665E1E65D26}"/>
              </a:ext>
            </a:extLst>
          </p:cNvPr>
          <p:cNvSpPr/>
          <p:nvPr/>
        </p:nvSpPr>
        <p:spPr>
          <a:xfrm>
            <a:off x="6866074" y="3899386"/>
            <a:ext cx="4547281" cy="1368747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ko-KR" altLang="en-US" sz="2000" b="1" dirty="0">
                <a:solidFill>
                  <a:srgbClr val="EFF9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페이지 진출 애니메이션</a:t>
            </a:r>
            <a:endParaRPr kumimoji="1" lang="en-US" altLang="ko-KR" sz="2000" b="1" dirty="0">
              <a:solidFill>
                <a:srgbClr val="EFF9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>
              <a:lnSpc>
                <a:spcPct val="130000"/>
              </a:lnSpc>
            </a:pPr>
            <a:r>
              <a:rPr kumimoji="1" lang="en-US" altLang="ko-KR" sz="1600" b="1" dirty="0" err="1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animatedOut</a:t>
            </a: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=“</a:t>
            </a:r>
            <a:r>
              <a:rPr kumimoji="1" lang="en-US" altLang="ko-KR" sz="1600" b="1" dirty="0" err="1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animate.css</a:t>
            </a:r>
            <a:r>
              <a:rPr kumimoji="1" lang="ko-KR" altLang="en-US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 제공하는 클래스명</a:t>
            </a: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8270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ore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슬라이더 </a:t>
            </a:r>
            <a:r>
              <a:rPr kumimoji="1" lang="en-US" altLang="ko-Kore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– Slick </a:t>
            </a:r>
            <a:r>
              <a:rPr kumimoji="1" lang="ko-Kore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아니면 </a:t>
            </a:r>
            <a:r>
              <a:rPr kumimoji="1" lang="en-US" altLang="ko-Kore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Swiper 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=&gt; </a:t>
            </a:r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국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룰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👍</a:t>
            </a:r>
            <a:endParaRPr kumimoji="1" lang="ko-KR" altLang="en-US" sz="16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E567AEE-D8E1-97B6-A1DB-8400A97C3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9844" y="1754197"/>
            <a:ext cx="5558028" cy="4684863"/>
          </a:xfrm>
          <a:prstGeom prst="rect">
            <a:avLst/>
          </a:prstGeom>
        </p:spPr>
      </p:pic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DF47E4D8-EB47-B43A-D17F-FA6732065BFE}"/>
              </a:ext>
            </a:extLst>
          </p:cNvPr>
          <p:cNvSpPr/>
          <p:nvPr/>
        </p:nvSpPr>
        <p:spPr>
          <a:xfrm>
            <a:off x="838200" y="1517461"/>
            <a:ext cx="5558029" cy="668545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jQuery </a:t>
            </a:r>
            <a:r>
              <a:rPr kumimoji="1" lang="ko-KR" altLang="en-US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시절부터 이어 온 전통의 강호들</a:t>
            </a: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18208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ore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슬라이더 </a:t>
            </a:r>
            <a:r>
              <a:rPr kumimoji="1" lang="en-US" altLang="ko-Kore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– Slick </a:t>
            </a:r>
            <a:r>
              <a:rPr kumimoji="1" lang="ko-Kore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아니면 </a:t>
            </a:r>
            <a:r>
              <a:rPr kumimoji="1" lang="en-US" altLang="ko-Kore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Swiper 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=&gt; </a:t>
            </a:r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국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룰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👍</a:t>
            </a:r>
            <a:endParaRPr kumimoji="1" lang="ko-KR" altLang="en-US" sz="16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3" name="표 10">
            <a:extLst>
              <a:ext uri="{FF2B5EF4-FFF2-40B4-BE49-F238E27FC236}">
                <a16:creationId xmlns:a16="http://schemas.microsoft.com/office/drawing/2014/main" id="{65440F8E-78D5-14DB-CA4D-1E1AE427F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5806348"/>
              </p:ext>
            </p:extLst>
          </p:nvPr>
        </p:nvGraphicFramePr>
        <p:xfrm>
          <a:off x="956532" y="1475600"/>
          <a:ext cx="10311832" cy="495500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0311832">
                  <a:extLst>
                    <a:ext uri="{9D8B030D-6E8A-4147-A177-3AD203B41FA5}">
                      <a16:colId xmlns:a16="http://schemas.microsoft.com/office/drawing/2014/main" val="140611739"/>
                    </a:ext>
                  </a:extLst>
                </a:gridCol>
              </a:tblGrid>
              <a:tr h="607409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여러 아이템을 슬라이드 형식으로 보여주고 싶다면</a:t>
                      </a:r>
                      <a:r>
                        <a:rPr lang="en-US" altLang="ko-Kore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? </a:t>
                      </a:r>
                      <a:r>
                        <a:rPr lang="ko-Kore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국룰을 따르자</a:t>
                      </a:r>
                      <a:r>
                        <a:rPr lang="en-US" altLang="ko-Kore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!</a:t>
                      </a:r>
                      <a:endParaRPr lang="ko-Kore-KR" altLang="en-US" sz="1800" dirty="0">
                        <a:solidFill>
                          <a:srgbClr val="4EF2FF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582838"/>
                  </a:ext>
                </a:extLst>
              </a:tr>
              <a:tr h="4131570">
                <a:tc>
                  <a:txBody>
                    <a:bodyPr/>
                    <a:lstStyle/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963166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FFB69A87-8AA0-C998-4BF7-DE5ECD0D5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6104" y="2286314"/>
            <a:ext cx="7772400" cy="392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280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ore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슬라이더 </a:t>
            </a:r>
            <a:r>
              <a:rPr kumimoji="1" lang="en-US" altLang="ko-Kore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– Slick </a:t>
            </a:r>
            <a:r>
              <a:rPr kumimoji="1" lang="ko-Kore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아니면 </a:t>
            </a:r>
            <a:r>
              <a:rPr kumimoji="1" lang="en-US" altLang="ko-Kore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Swiper 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=&gt; </a:t>
            </a:r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국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룰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👍</a:t>
            </a:r>
            <a:endParaRPr kumimoji="1" lang="ko-KR" altLang="en-US" sz="16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3" name="표 10">
            <a:extLst>
              <a:ext uri="{FF2B5EF4-FFF2-40B4-BE49-F238E27FC236}">
                <a16:creationId xmlns:a16="http://schemas.microsoft.com/office/drawing/2014/main" id="{65440F8E-78D5-14DB-CA4D-1E1AE427F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2691469"/>
              </p:ext>
            </p:extLst>
          </p:nvPr>
        </p:nvGraphicFramePr>
        <p:xfrm>
          <a:off x="956532" y="1475600"/>
          <a:ext cx="10311832" cy="495500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0311832">
                  <a:extLst>
                    <a:ext uri="{9D8B030D-6E8A-4147-A177-3AD203B41FA5}">
                      <a16:colId xmlns:a16="http://schemas.microsoft.com/office/drawing/2014/main" val="140611739"/>
                    </a:ext>
                  </a:extLst>
                </a:gridCol>
              </a:tblGrid>
              <a:tr h="607409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원하는 대로 쉽게 표현하기 위해 데모 페이지를 적극 활용하자</a:t>
                      </a:r>
                      <a:r>
                        <a:rPr lang="en-US" altLang="ko-Kore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!</a:t>
                      </a:r>
                      <a:endParaRPr lang="ko-Kore-KR" altLang="en-US" sz="1800" dirty="0">
                        <a:solidFill>
                          <a:srgbClr val="4EF2FF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582838"/>
                  </a:ext>
                </a:extLst>
              </a:tr>
              <a:tr h="4131570">
                <a:tc>
                  <a:txBody>
                    <a:bodyPr/>
                    <a:lstStyle/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9631666"/>
                  </a:ext>
                </a:extLst>
              </a:tr>
            </a:tbl>
          </a:graphicData>
        </a:graphic>
      </p:graphicFrame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226466C5-5EEE-5C89-CA09-9868477BCDB4}"/>
              </a:ext>
            </a:extLst>
          </p:cNvPr>
          <p:cNvSpPr/>
          <p:nvPr/>
        </p:nvSpPr>
        <p:spPr>
          <a:xfrm>
            <a:off x="3038493" y="3814307"/>
            <a:ext cx="6115014" cy="668545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en" altLang="ko-KR" sz="2000" b="1" dirty="0">
                <a:solidFill>
                  <a:srgbClr val="EFF9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kumimoji="1" lang="en" altLang="ko-KR" sz="2000" b="1" dirty="0" err="1">
                <a:solidFill>
                  <a:srgbClr val="EFF9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swiperjs.com</a:t>
            </a:r>
            <a:r>
              <a:rPr kumimoji="1" lang="en" altLang="ko-KR" sz="2000" b="1" dirty="0">
                <a:solidFill>
                  <a:srgbClr val="EFF9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/demos</a:t>
            </a:r>
            <a:endParaRPr kumimoji="1" lang="en-US" altLang="ko-KR" sz="2000" b="1" dirty="0">
              <a:solidFill>
                <a:srgbClr val="EFF9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D2EA7C-ED7D-C226-709A-68284A27B267}"/>
              </a:ext>
            </a:extLst>
          </p:cNvPr>
          <p:cNvSpPr txBox="1"/>
          <p:nvPr/>
        </p:nvSpPr>
        <p:spPr>
          <a:xfrm>
            <a:off x="2349087" y="3429000"/>
            <a:ext cx="74938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ore-KR" altLang="en-US" sz="1600" dirty="0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다양한 샘플 슬라이더를 </a:t>
            </a:r>
            <a:r>
              <a:rPr kumimoji="1" lang="en-US" altLang="ko-Kore-KR" sz="1600" dirty="0" err="1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codesandbox</a:t>
            </a:r>
            <a:r>
              <a:rPr kumimoji="1" lang="ko-Kore-KR" altLang="en-US" sz="1600" dirty="0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로 제공</a:t>
            </a:r>
            <a:r>
              <a:rPr kumimoji="1" lang="en-US" altLang="ko-Kore-KR" sz="1600" dirty="0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 </a:t>
            </a:r>
            <a:r>
              <a:rPr kumimoji="1" lang="ko-Kore-KR" altLang="en-US" sz="1600" dirty="0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골라 잡아 커스터마이징한다</a:t>
            </a:r>
            <a:r>
              <a:rPr kumimoji="1" lang="en-US" altLang="ko-Kore-KR" sz="1600" dirty="0">
                <a:solidFill>
                  <a:prstClr val="white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.</a:t>
            </a:r>
            <a:endParaRPr lang="ko-Kore-KR" altLang="en-US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8913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6408"/>
            <a:ext cx="10515600" cy="898238"/>
          </a:xfrm>
        </p:spPr>
        <p:txBody>
          <a:bodyPr anchor="t">
            <a:noAutofit/>
          </a:bodyPr>
          <a:lstStyle/>
          <a:p>
            <a:pPr algn="ctr"/>
            <a:r>
              <a:rPr kumimoji="1" lang="ko-KR" altLang="en-US" sz="4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kumimoji="1" lang="en-US" altLang="ko-KR" sz="4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kumimoji="1" lang="ko-KR" altLang="en-US" sz="40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4098" name="Picture 2" descr="&quot;우리 부장은 모릅니다&quot;…'할 말 하는' 펭수의 매력">
            <a:extLst>
              <a:ext uri="{FF2B5EF4-FFF2-40B4-BE49-F238E27FC236}">
                <a16:creationId xmlns:a16="http://schemas.microsoft.com/office/drawing/2014/main" id="{3102DBEC-78FD-7DD3-C986-BE451058A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887" y="2273409"/>
            <a:ext cx="5102225" cy="308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7776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6408"/>
            <a:ext cx="10515600" cy="898238"/>
          </a:xfrm>
        </p:spPr>
        <p:txBody>
          <a:bodyPr anchor="t">
            <a:noAutofit/>
          </a:bodyPr>
          <a:lstStyle/>
          <a:p>
            <a:pPr algn="ctr"/>
            <a:r>
              <a:rPr kumimoji="1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고생하셨습니다</a:t>
            </a:r>
            <a:r>
              <a:rPr kumimoji="1" lang="en-US" altLang="ko-KR" sz="4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kumimoji="1" lang="ko-KR" altLang="en-US" sz="40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F8D574-A9C5-3FCA-5FA3-FA8EC8D24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2004646"/>
            <a:ext cx="6324600" cy="352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519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개발자의 고뇌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…</a:t>
            </a:r>
            <a:endParaRPr kumimoji="1" lang="ko-KR" altLang="en-US" sz="1200" dirty="0">
              <a:solidFill>
                <a:srgbClr val="4EF2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FF7C0C-EC2A-E4A0-354D-5120B647A43D}"/>
              </a:ext>
            </a:extLst>
          </p:cNvPr>
          <p:cNvSpPr txBox="1"/>
          <p:nvPr/>
        </p:nvSpPr>
        <p:spPr>
          <a:xfrm>
            <a:off x="466846" y="3189354"/>
            <a:ext cx="51970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직접 개발할 것인가</a:t>
            </a:r>
            <a:r>
              <a:rPr kumimoji="1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2229B9-587D-A48D-B02C-A3B4CC225719}"/>
              </a:ext>
            </a:extLst>
          </p:cNvPr>
          <p:cNvSpPr txBox="1"/>
          <p:nvPr/>
        </p:nvSpPr>
        <p:spPr>
          <a:xfrm>
            <a:off x="5972537" y="3189354"/>
            <a:ext cx="585679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4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남의 것을 갖다 쓸 것인가</a:t>
            </a:r>
            <a:r>
              <a:rPr kumimoji="1" lang="en-US" altLang="ko-KR" sz="4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805856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ore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활용 사례</a:t>
            </a:r>
            <a:r>
              <a:rPr kumimoji="1" lang="en-US" altLang="ko-Kore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https://apps.3protv.com/membership/intro</a:t>
            </a:r>
            <a:endParaRPr kumimoji="1" lang="ko-KR" altLang="en-US" sz="1600" dirty="0">
              <a:solidFill>
                <a:srgbClr val="4EF2FF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0A30E9-61A3-E85B-93B4-0F024F969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24584"/>
            <a:ext cx="3506067" cy="419709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0F86A18-9588-8690-FD83-48586F4EB0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7335" y="1624584"/>
            <a:ext cx="6400800" cy="8382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F924AC4-3377-53CA-AC48-38E5C72AD3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7335" y="2668016"/>
            <a:ext cx="3321867" cy="18796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4847DF6-C6A6-BEF1-33E6-7AFD25A7F7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9938" y="2690058"/>
            <a:ext cx="3037168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977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ore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활용 사례</a:t>
            </a:r>
            <a:r>
              <a:rPr kumimoji="1" lang="en-US" altLang="ko-Kore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kumimoji="1" lang="en-US" altLang="ko-KR" sz="1600" b="1" dirty="0" err="1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m.elsword.nexon.com</a:t>
            </a:r>
            <a:endParaRPr kumimoji="1" lang="ko-KR" altLang="en-US" sz="1600" dirty="0">
              <a:solidFill>
                <a:srgbClr val="4EF2FF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A0CA65F-AE48-0AA3-5F82-3117D4FC3E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737" y="1524000"/>
            <a:ext cx="2860922" cy="509625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7D81424-0161-5919-F241-917E71AA60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5862" y="1524000"/>
            <a:ext cx="3200400" cy="256032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1F6E9DF-019F-E2D2-D3E7-C01E8FBCEA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55465" y="1524000"/>
            <a:ext cx="3280884" cy="365709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49D3EB7-93C7-CF65-BC32-6389EB8D3D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75862" y="4368292"/>
            <a:ext cx="3200400" cy="139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71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개발자의 고뇌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…</a:t>
            </a:r>
            <a:endParaRPr kumimoji="1" lang="ko-KR" altLang="en-US" sz="1200" dirty="0">
              <a:solidFill>
                <a:srgbClr val="4EF2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FF7C0C-EC2A-E4A0-354D-5120B647A43D}"/>
              </a:ext>
            </a:extLst>
          </p:cNvPr>
          <p:cNvSpPr txBox="1"/>
          <p:nvPr/>
        </p:nvSpPr>
        <p:spPr>
          <a:xfrm>
            <a:off x="898967" y="2089759"/>
            <a:ext cx="51970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EFF900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직접 개발할 것인가</a:t>
            </a:r>
            <a:r>
              <a:rPr kumimoji="1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EFF900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ore-KR" altLang="en-US" dirty="0">
              <a:solidFill>
                <a:srgbClr val="EFF900"/>
              </a:solidFill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466F8D38-49F5-3EF4-DC20-6AEA93EC3C39}"/>
              </a:ext>
            </a:extLst>
          </p:cNvPr>
          <p:cNvSpPr/>
          <p:nvPr/>
        </p:nvSpPr>
        <p:spPr>
          <a:xfrm>
            <a:off x="1372154" y="3094727"/>
            <a:ext cx="4210701" cy="668545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ko-KR" altLang="en-US" b="1" dirty="0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개발 기간이 비교적 여유롭다</a:t>
            </a:r>
            <a:endParaRPr kumimoji="1" lang="en-US" altLang="ko-KR" b="1" dirty="0">
              <a:solidFill>
                <a:srgbClr val="FFFFF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B8866280-EADA-D97F-F7D3-C1C170F23A23}"/>
              </a:ext>
            </a:extLst>
          </p:cNvPr>
          <p:cNvSpPr/>
          <p:nvPr/>
        </p:nvSpPr>
        <p:spPr>
          <a:xfrm>
            <a:off x="1372154" y="3881806"/>
            <a:ext cx="4210701" cy="668545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ko-KR" altLang="en-US" b="1" dirty="0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공통 컴포넌트의 디자인이 화려하다</a:t>
            </a:r>
            <a:endParaRPr kumimoji="1" lang="en-US" altLang="ko-KR" b="1" dirty="0">
              <a:solidFill>
                <a:srgbClr val="FFFFF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9DCD43B3-720C-8EF0-2B85-2A2D5F4A47E4}"/>
              </a:ext>
            </a:extLst>
          </p:cNvPr>
          <p:cNvSpPr/>
          <p:nvPr/>
        </p:nvSpPr>
        <p:spPr>
          <a:xfrm>
            <a:off x="1372154" y="4668884"/>
            <a:ext cx="4210701" cy="668545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ko-KR" altLang="en-US" b="1" dirty="0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우리만의 로직을 추가해야 한다</a:t>
            </a:r>
            <a:endParaRPr kumimoji="1" lang="en-US" altLang="ko-KR" b="1" dirty="0">
              <a:solidFill>
                <a:srgbClr val="FFFFF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1028" name="Picture 4" descr="그린채널 - 개발자만 이해하는 코딩 유우-머">
            <a:extLst>
              <a:ext uri="{FF2B5EF4-FFF2-40B4-BE49-F238E27FC236}">
                <a16:creationId xmlns:a16="http://schemas.microsoft.com/office/drawing/2014/main" id="{8ABCFB00-F028-10AF-3A8D-FC5E2631B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631" y="1311966"/>
            <a:ext cx="3735107" cy="4668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3794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개발자의 고뇌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…</a:t>
            </a:r>
            <a:endParaRPr kumimoji="1" lang="ko-KR" altLang="en-US" sz="1200" dirty="0">
              <a:solidFill>
                <a:srgbClr val="4EF2FF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2229B9-587D-A48D-B02C-A3B4CC225719}"/>
              </a:ext>
            </a:extLst>
          </p:cNvPr>
          <p:cNvSpPr txBox="1"/>
          <p:nvPr/>
        </p:nvSpPr>
        <p:spPr>
          <a:xfrm>
            <a:off x="5671595" y="2089759"/>
            <a:ext cx="585679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4000" b="1" dirty="0">
                <a:solidFill>
                  <a:srgbClr val="EFF9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남의 것을 갖다 쓸 것인가</a:t>
            </a:r>
            <a:r>
              <a:rPr kumimoji="1" lang="en-US" altLang="ko-KR" sz="4000" b="1" dirty="0">
                <a:solidFill>
                  <a:srgbClr val="EFF9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ore-KR" altLang="en-US" dirty="0">
              <a:solidFill>
                <a:srgbClr val="EFF900"/>
              </a:solidFill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466F8D38-49F5-3EF4-DC20-6AEA93EC3C39}"/>
              </a:ext>
            </a:extLst>
          </p:cNvPr>
          <p:cNvSpPr/>
          <p:nvPr/>
        </p:nvSpPr>
        <p:spPr>
          <a:xfrm>
            <a:off x="6519031" y="3094727"/>
            <a:ext cx="4210701" cy="668545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ko-KR" altLang="en-US" b="1" dirty="0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개발 시간이 촉박하다</a:t>
            </a:r>
            <a:endParaRPr kumimoji="1" lang="en-US" altLang="ko-KR" b="1" dirty="0">
              <a:solidFill>
                <a:srgbClr val="FFFFF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B8866280-EADA-D97F-F7D3-C1C170F23A23}"/>
              </a:ext>
            </a:extLst>
          </p:cNvPr>
          <p:cNvSpPr/>
          <p:nvPr/>
        </p:nvSpPr>
        <p:spPr>
          <a:xfrm>
            <a:off x="6519031" y="3881806"/>
            <a:ext cx="4210701" cy="668545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ko-KR" altLang="en-US" b="1" dirty="0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디자인에 정형화된 틀이 있다</a:t>
            </a:r>
            <a:endParaRPr kumimoji="1" lang="en-US" altLang="ko-KR" b="1" dirty="0">
              <a:solidFill>
                <a:srgbClr val="FFFFF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9DCD43B3-720C-8EF0-2B85-2A2D5F4A47E4}"/>
              </a:ext>
            </a:extLst>
          </p:cNvPr>
          <p:cNvSpPr/>
          <p:nvPr/>
        </p:nvSpPr>
        <p:spPr>
          <a:xfrm>
            <a:off x="6519031" y="4668884"/>
            <a:ext cx="4210701" cy="668545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ko-KR" altLang="en-US" b="1" dirty="0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검증된 코드를 쓰고 싶다</a:t>
            </a:r>
            <a:endParaRPr kumimoji="1" lang="en-US" altLang="ko-KR" b="1" dirty="0">
              <a:solidFill>
                <a:srgbClr val="FFFFF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7" name="Picture 2" descr="마케터가 단어 하나에도 미친듯이 집착을 해야 하는 이유">
            <a:extLst>
              <a:ext uri="{FF2B5EF4-FFF2-40B4-BE49-F238E27FC236}">
                <a16:creationId xmlns:a16="http://schemas.microsoft.com/office/drawing/2014/main" id="{91FCF514-175A-0AC8-0C7A-2AA5FC8C1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326" y="2327716"/>
            <a:ext cx="3992936" cy="287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099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우리는 </a:t>
            </a:r>
            <a:r>
              <a:rPr kumimoji="1" lang="ko-KR" altLang="en-US" sz="3000" b="1" dirty="0" err="1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초보니까</a:t>
            </a:r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적당히 섞어 씁니다</a:t>
            </a:r>
            <a:r>
              <a:rPr kumimoji="1" lang="en-US" altLang="ko-KR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kumimoji="1" lang="ko-KR" altLang="en-US" sz="16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4" name="표 10">
            <a:extLst>
              <a:ext uri="{FF2B5EF4-FFF2-40B4-BE49-F238E27FC236}">
                <a16:creationId xmlns:a16="http://schemas.microsoft.com/office/drawing/2014/main" id="{BB9ACFF5-1404-70A2-325B-97DCFEBCFB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8452827"/>
              </p:ext>
            </p:extLst>
          </p:nvPr>
        </p:nvGraphicFramePr>
        <p:xfrm>
          <a:off x="945875" y="2097851"/>
          <a:ext cx="10085540" cy="2672795"/>
        </p:xfrm>
        <a:graphic>
          <a:graphicData uri="http://schemas.openxmlformats.org/drawingml/2006/table">
            <a:tbl>
              <a:tblPr firstCol="1" bandRow="1">
                <a:tableStyleId>{8EC20E35-A176-4012-BC5E-935CFFF8708E}</a:tableStyleId>
              </a:tblPr>
              <a:tblGrid>
                <a:gridCol w="2259238">
                  <a:extLst>
                    <a:ext uri="{9D8B030D-6E8A-4147-A177-3AD203B41FA5}">
                      <a16:colId xmlns:a16="http://schemas.microsoft.com/office/drawing/2014/main" val="140611739"/>
                    </a:ext>
                  </a:extLst>
                </a:gridCol>
                <a:gridCol w="7826302">
                  <a:extLst>
                    <a:ext uri="{9D8B030D-6E8A-4147-A177-3AD203B41FA5}">
                      <a16:colId xmlns:a16="http://schemas.microsoft.com/office/drawing/2014/main" val="2750068806"/>
                    </a:ext>
                  </a:extLst>
                </a:gridCol>
              </a:tblGrid>
              <a:tr h="53455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i="0" dirty="0" err="1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모달</a:t>
                      </a:r>
                      <a:r>
                        <a:rPr lang="ko-KR" altLang="en-US" sz="16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6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(Dialog)</a:t>
                      </a:r>
                      <a:endParaRPr lang="ko-Kore-KR" altLang="en-US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600" dirty="0" err="1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useState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훅과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React Portal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로 직접 개발</a:t>
                      </a:r>
                      <a:endParaRPr lang="ko-Kore-KR" altLang="en-US" sz="160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976339"/>
                  </a:ext>
                </a:extLst>
              </a:tr>
              <a:tr h="53455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유튜브 영상 재생</a:t>
                      </a:r>
                      <a:endParaRPr lang="ko-Kore-KR" altLang="en-US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React-Player</a:t>
                      </a:r>
                      <a:r>
                        <a:rPr lang="ko-KR" altLang="en-US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사용</a:t>
                      </a:r>
                      <a:endParaRPr lang="ko-Kore-KR" altLang="en-US" sz="160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482007"/>
                  </a:ext>
                </a:extLst>
              </a:tr>
              <a:tr h="534559">
                <a:tc>
                  <a:txBody>
                    <a:bodyPr/>
                    <a:lstStyle/>
                    <a:p>
                      <a:r>
                        <a:rPr lang="ko-KR" altLang="en-US" sz="16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스크롤 애니메이션</a:t>
                      </a:r>
                      <a:endParaRPr lang="ko-Kore-KR" altLang="en-US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React Animate On Scroll + </a:t>
                      </a:r>
                      <a:r>
                        <a:rPr lang="en" altLang="ko-KR" sz="1600" dirty="0" err="1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Animate.css</a:t>
                      </a:r>
                      <a:r>
                        <a:rPr lang="en" altLang="ko-KR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조합</a:t>
                      </a:r>
                      <a:r>
                        <a:rPr lang="en-US" altLang="ko-KR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사용</a:t>
                      </a:r>
                      <a:endParaRPr lang="en" altLang="ko-KR" sz="1600" dirty="0">
                        <a:solidFill>
                          <a:srgbClr val="4EF2FF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8699207"/>
                  </a:ext>
                </a:extLst>
              </a:tr>
              <a:tr h="534559">
                <a:tc>
                  <a:txBody>
                    <a:bodyPr/>
                    <a:lstStyle/>
                    <a:p>
                      <a:r>
                        <a:rPr lang="ko-Kore-KR" altLang="en-US" sz="16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슬라이더</a:t>
                      </a: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Swiper.js</a:t>
                      </a:r>
                      <a:r>
                        <a:rPr lang="en-US" altLang="ko-KR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사용</a:t>
                      </a:r>
                      <a:endParaRPr lang="en" altLang="ko-KR" sz="1600" dirty="0">
                        <a:solidFill>
                          <a:srgbClr val="4EF2FF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2750536"/>
                  </a:ext>
                </a:extLst>
              </a:tr>
              <a:tr h="534559">
                <a:tc>
                  <a:txBody>
                    <a:bodyPr/>
                    <a:lstStyle/>
                    <a:p>
                      <a:r>
                        <a:rPr lang="ko-KR" altLang="en-US" sz="16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토스트 알람</a:t>
                      </a:r>
                      <a:endParaRPr lang="ko-Kore-KR" altLang="en-US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React </a:t>
                      </a:r>
                      <a:r>
                        <a:rPr lang="en" altLang="ko-KR" sz="1600" dirty="0" err="1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Toastify</a:t>
                      </a:r>
                      <a:r>
                        <a:rPr lang="en-US" altLang="ko-KR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사용</a:t>
                      </a:r>
                      <a:endParaRPr lang="en" altLang="ko-KR" sz="1600" dirty="0">
                        <a:solidFill>
                          <a:srgbClr val="4EF2FF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755987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F0D26034-62AC-9D7A-C260-93167D7D3109}"/>
              </a:ext>
            </a:extLst>
          </p:cNvPr>
          <p:cNvSpPr txBox="1">
            <a:spLocks/>
          </p:cNvSpPr>
          <p:nvPr/>
        </p:nvSpPr>
        <p:spPr>
          <a:xfrm>
            <a:off x="838200" y="1429306"/>
            <a:ext cx="10515600" cy="668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2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역할 별 라이브러리</a:t>
            </a:r>
            <a:endParaRPr kumimoji="1" lang="ko-KR" altLang="en-US" sz="20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D462813-10FF-46C0-40A0-E6F3966E7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768" y="5281374"/>
            <a:ext cx="1295400" cy="660400"/>
          </a:xfrm>
          <a:prstGeom prst="rect">
            <a:avLst/>
          </a:prstGeom>
        </p:spPr>
      </p:pic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F9F97D77-E2B3-DD95-93EB-892AFEA71B24}"/>
              </a:ext>
            </a:extLst>
          </p:cNvPr>
          <p:cNvSpPr/>
          <p:nvPr/>
        </p:nvSpPr>
        <p:spPr>
          <a:xfrm>
            <a:off x="3658724" y="5221554"/>
            <a:ext cx="6364951" cy="754944"/>
          </a:xfrm>
          <a:prstGeom prst="roundRect">
            <a:avLst>
              <a:gd name="adj" fmla="val 9312"/>
            </a:avLst>
          </a:prstGeom>
          <a:noFill/>
          <a:ln w="28575">
            <a:solidFill>
              <a:srgbClr val="6E07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ko-KR" altLang="en-US" sz="2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패키지를 검색해 봅시다</a:t>
            </a:r>
            <a:r>
              <a:rPr kumimoji="1" lang="en-US" altLang="ko-KR" sz="2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r>
              <a:rPr kumimoji="1" lang="ko-KR" altLang="en-US" sz="2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" altLang="ko-KR" sz="20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kumimoji="1" lang="en" altLang="ko-KR" sz="2000" b="1" dirty="0" err="1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www.npmjs.com</a:t>
            </a:r>
            <a:r>
              <a:rPr kumimoji="1" lang="en" altLang="ko-KR" sz="20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kumimoji="1" lang="en-US" altLang="ko-KR" sz="2000" b="1" dirty="0">
              <a:solidFill>
                <a:srgbClr val="4EF2F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8758F96A-27A1-4CFC-4292-42CDB9723F95}"/>
              </a:ext>
            </a:extLst>
          </p:cNvPr>
          <p:cNvSpPr/>
          <p:nvPr/>
        </p:nvSpPr>
        <p:spPr>
          <a:xfrm>
            <a:off x="5258164" y="4336342"/>
            <a:ext cx="935372" cy="308810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ko-KR" altLang="en-US" sz="1200" dirty="0">
                <a:solidFill>
                  <a:srgbClr val="FFFF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다음 시간에</a:t>
            </a:r>
            <a:r>
              <a:rPr kumimoji="1" lang="en-US" altLang="ko-KR" sz="1200" dirty="0">
                <a:solidFill>
                  <a:srgbClr val="FFFFFF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17377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유튜브 영상 재생</a:t>
            </a:r>
            <a:endParaRPr kumimoji="1" lang="ko-KR" altLang="en-US" sz="16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3" name="표 10">
            <a:extLst>
              <a:ext uri="{FF2B5EF4-FFF2-40B4-BE49-F238E27FC236}">
                <a16:creationId xmlns:a16="http://schemas.microsoft.com/office/drawing/2014/main" id="{65440F8E-78D5-14DB-CA4D-1E1AE427F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892348"/>
              </p:ext>
            </p:extLst>
          </p:nvPr>
        </p:nvGraphicFramePr>
        <p:xfrm>
          <a:off x="956532" y="1475600"/>
          <a:ext cx="10311832" cy="495500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0311832">
                  <a:extLst>
                    <a:ext uri="{9D8B030D-6E8A-4147-A177-3AD203B41FA5}">
                      <a16:colId xmlns:a16="http://schemas.microsoft.com/office/drawing/2014/main" val="140611739"/>
                    </a:ext>
                  </a:extLst>
                </a:gridCol>
              </a:tblGrid>
              <a:tr h="60740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반드시 유튜브 영상의 고유 주소가 있어야 한다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!</a:t>
                      </a:r>
                      <a:endParaRPr lang="ko-Kore-KR" altLang="en-US" sz="1800" dirty="0">
                        <a:solidFill>
                          <a:srgbClr val="4EF2FF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582838"/>
                  </a:ext>
                </a:extLst>
              </a:tr>
              <a:tr h="4131570">
                <a:tc>
                  <a:txBody>
                    <a:bodyPr/>
                    <a:lstStyle/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9631666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B7122D3E-FE8E-8F97-47BB-6A193F9C3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248" y="2245422"/>
            <a:ext cx="7772400" cy="3918166"/>
          </a:xfrm>
          <a:prstGeom prst="rect">
            <a:avLst/>
          </a:prstGeom>
        </p:spPr>
      </p:pic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7C1599EA-8867-EA7B-B972-24AEE6526F5E}"/>
              </a:ext>
            </a:extLst>
          </p:cNvPr>
          <p:cNvSpPr/>
          <p:nvPr/>
        </p:nvSpPr>
        <p:spPr>
          <a:xfrm>
            <a:off x="5016543" y="2296403"/>
            <a:ext cx="1079458" cy="250027"/>
          </a:xfrm>
          <a:prstGeom prst="roundRect">
            <a:avLst>
              <a:gd name="adj" fmla="val 7206"/>
            </a:avLst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859732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B2E6D-26F3-B05C-71E3-2CAAC750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21"/>
            <a:ext cx="10515600" cy="668545"/>
          </a:xfrm>
        </p:spPr>
        <p:txBody>
          <a:bodyPr>
            <a:normAutofit/>
          </a:bodyPr>
          <a:lstStyle/>
          <a:p>
            <a:r>
              <a:rPr kumimoji="1" lang="ko-KR" altLang="en-US" sz="3000" b="1" dirty="0">
                <a:solidFill>
                  <a:prstClr val="whit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유튜브 영상 재생</a:t>
            </a:r>
            <a:endParaRPr kumimoji="1" lang="ko-KR" altLang="en-US" sz="16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3" name="표 10">
            <a:extLst>
              <a:ext uri="{FF2B5EF4-FFF2-40B4-BE49-F238E27FC236}">
                <a16:creationId xmlns:a16="http://schemas.microsoft.com/office/drawing/2014/main" id="{65440F8E-78D5-14DB-CA4D-1E1AE427F77E}"/>
              </a:ext>
            </a:extLst>
          </p:cNvPr>
          <p:cNvGraphicFramePr>
            <a:graphicFrameLocks noGrp="1"/>
          </p:cNvGraphicFramePr>
          <p:nvPr/>
        </p:nvGraphicFramePr>
        <p:xfrm>
          <a:off x="956532" y="1475600"/>
          <a:ext cx="10311832" cy="495500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0311832">
                  <a:extLst>
                    <a:ext uri="{9D8B030D-6E8A-4147-A177-3AD203B41FA5}">
                      <a16:colId xmlns:a16="http://schemas.microsoft.com/office/drawing/2014/main" val="140611739"/>
                    </a:ext>
                  </a:extLst>
                </a:gridCol>
              </a:tblGrid>
              <a:tr h="60740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반드시 유튜브 영상의 고유 주소가 있어야 한다</a:t>
                      </a:r>
                      <a:r>
                        <a:rPr lang="en-US" altLang="ko-KR" sz="1800" dirty="0">
                          <a:solidFill>
                            <a:srgbClr val="4EF2FF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!</a:t>
                      </a:r>
                      <a:endParaRPr lang="ko-Kore-KR" altLang="en-US" sz="1800" dirty="0">
                        <a:solidFill>
                          <a:srgbClr val="4EF2FF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582838"/>
                  </a:ext>
                </a:extLst>
              </a:tr>
              <a:tr h="4131570">
                <a:tc>
                  <a:txBody>
                    <a:bodyPr/>
                    <a:lstStyle/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endParaRPr lang="en-US" altLang="ko-Kore-KR" sz="1600" b="1" i="0" dirty="0">
                        <a:solidFill>
                          <a:schemeClr val="bg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209160" marR="209160" marT="101160" marB="1011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EF2FF">
                          <a:alpha val="50196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4EF2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963166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40333D5D-2046-581E-EB19-13BE49A0E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3429000"/>
            <a:ext cx="7772400" cy="1727200"/>
          </a:xfrm>
          <a:prstGeom prst="rect">
            <a:avLst/>
          </a:prstGeom>
        </p:spPr>
      </p:pic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5FD2A323-2262-8519-864B-92C4648345E9}"/>
              </a:ext>
            </a:extLst>
          </p:cNvPr>
          <p:cNvSpPr/>
          <p:nvPr/>
        </p:nvSpPr>
        <p:spPr>
          <a:xfrm>
            <a:off x="3038493" y="2492821"/>
            <a:ext cx="6115014" cy="668545"/>
          </a:xfrm>
          <a:prstGeom prst="roundRect">
            <a:avLst>
              <a:gd name="adj" fmla="val 9312"/>
            </a:avLst>
          </a:prstGeom>
          <a:solidFill>
            <a:srgbClr val="6E07F3">
              <a:alpha val="4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72000" bIns="36000" rtlCol="0" anchor="ctr" anchorCtr="0"/>
          <a:lstStyle/>
          <a:p>
            <a:pPr algn="ctr">
              <a:lnSpc>
                <a:spcPct val="130000"/>
              </a:lnSpc>
            </a:pPr>
            <a:r>
              <a:rPr kumimoji="1" lang="en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https://</a:t>
            </a:r>
            <a:r>
              <a:rPr kumimoji="1" lang="en" altLang="ko-KR" sz="1600" b="1" dirty="0" err="1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www.youtube.com</a:t>
            </a:r>
            <a:r>
              <a:rPr kumimoji="1" lang="en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</a:t>
            </a:r>
            <a:r>
              <a:rPr kumimoji="1" lang="en" altLang="ko-KR" sz="1600" b="1" dirty="0" err="1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watch?v</a:t>
            </a:r>
            <a:r>
              <a:rPr kumimoji="1" lang="en" altLang="ko-KR" sz="1600" b="1" dirty="0">
                <a:solidFill>
                  <a:srgbClr val="4EF2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=KC5VYQ5hYuI</a:t>
            </a:r>
            <a:endParaRPr kumimoji="1" lang="en-US" altLang="ko-KR" sz="1600" b="1" dirty="0">
              <a:solidFill>
                <a:srgbClr val="4EF2F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C6049A87-4271-927A-B02E-7ACA346CF50A}"/>
              </a:ext>
            </a:extLst>
          </p:cNvPr>
          <p:cNvSpPr/>
          <p:nvPr/>
        </p:nvSpPr>
        <p:spPr>
          <a:xfrm>
            <a:off x="3778052" y="4773387"/>
            <a:ext cx="5979405" cy="238452"/>
          </a:xfrm>
          <a:prstGeom prst="roundRect">
            <a:avLst>
              <a:gd name="adj" fmla="val 7206"/>
            </a:avLst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7" name="구부러진 연결선[U] 6">
            <a:extLst>
              <a:ext uri="{FF2B5EF4-FFF2-40B4-BE49-F238E27FC236}">
                <a16:creationId xmlns:a16="http://schemas.microsoft.com/office/drawing/2014/main" id="{77B080ED-F429-E3F6-1101-15139ACCDA86}"/>
              </a:ext>
            </a:extLst>
          </p:cNvPr>
          <p:cNvCxnSpPr>
            <a:cxnSpLocks/>
          </p:cNvCxnSpPr>
          <p:nvPr/>
        </p:nvCxnSpPr>
        <p:spPr>
          <a:xfrm rot="16200000" flipH="1">
            <a:off x="7431688" y="3496295"/>
            <a:ext cx="1526383" cy="902826"/>
          </a:xfrm>
          <a:prstGeom prst="curvedConnector3">
            <a:avLst/>
          </a:prstGeom>
          <a:ln w="44450" cap="rnd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3154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3202</TotalTime>
  <Words>408</Words>
  <Application>Microsoft Macintosh PowerPoint</Application>
  <PresentationFormat>와이드스크린</PresentationFormat>
  <Paragraphs>182</Paragraphs>
  <Slides>17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맑은 고딕</vt:lpstr>
      <vt:lpstr>Pretendard</vt:lpstr>
      <vt:lpstr>Pretendard ExtraBold</vt:lpstr>
      <vt:lpstr>Pretendard Light</vt:lpstr>
      <vt:lpstr>Pretendard Medium</vt:lpstr>
      <vt:lpstr>Arial</vt:lpstr>
      <vt:lpstr>Calibri</vt:lpstr>
      <vt:lpstr>Office 테마</vt:lpstr>
      <vt:lpstr>React 가즈아!</vt:lpstr>
      <vt:lpstr>개발자의 고뇌…</vt:lpstr>
      <vt:lpstr>활용 사례 https://apps.3protv.com/membership/intro</vt:lpstr>
      <vt:lpstr>활용 사례 https://m.elsword.nexon.com</vt:lpstr>
      <vt:lpstr>개발자의 고뇌…</vt:lpstr>
      <vt:lpstr>개발자의 고뇌…</vt:lpstr>
      <vt:lpstr>우리는 초보니까 적당히 섞어 씁니다.</vt:lpstr>
      <vt:lpstr>유튜브 영상 재생</vt:lpstr>
      <vt:lpstr>유튜브 영상 재생</vt:lpstr>
      <vt:lpstr>스크롤 애니메이션</vt:lpstr>
      <vt:lpstr>스크롤 애니메이션</vt:lpstr>
      <vt:lpstr>스크롤 애니메이션</vt:lpstr>
      <vt:lpstr>슬라이더 – Slick 아니면 Swiper =&gt; 국.룰. 👍</vt:lpstr>
      <vt:lpstr>슬라이더 – Slick 아니면 Swiper =&gt; 국.룰. 👍</vt:lpstr>
      <vt:lpstr>슬라이더 – Slick 아니면 Swiper =&gt; 국.룰. 👍</vt:lpstr>
      <vt:lpstr>실습!</vt:lpstr>
      <vt:lpstr>고생하셨습니다!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가즈아!</dc:title>
  <dc:creator>하늘 조</dc:creator>
  <cp:lastModifiedBy>하늘 조</cp:lastModifiedBy>
  <cp:revision>163</cp:revision>
  <dcterms:created xsi:type="dcterms:W3CDTF">2023-06-03T12:28:27Z</dcterms:created>
  <dcterms:modified xsi:type="dcterms:W3CDTF">2023-07-16T03:26:39Z</dcterms:modified>
</cp:coreProperties>
</file>

<file path=docProps/thumbnail.jpeg>
</file>